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latypi Medium" panose="020B0604020202020204" charset="0"/>
      <p:regular r:id="rId11"/>
    </p:embeddedFont>
    <p:embeddedFont>
      <p:font typeface="Source Serif 4" panose="020B0604020202020204" charset="0"/>
      <p:regular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9341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Итоговый Аналитический Обзор: От Данных к Решениям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Сегодня мы рассмотрим ключевые этапы, принципы и критерии успеха в работе над итоговым аналитическим обзором — документом, который является не просто отчетом, а инструментом для принятия решений.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5296" y="541258"/>
            <a:ext cx="7766209" cy="1230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Этап 1: Планирование и Проектирование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5296" y="2066687"/>
            <a:ext cx="7766209" cy="1179790"/>
          </a:xfrm>
          <a:prstGeom prst="roundRect">
            <a:avLst>
              <a:gd name="adj" fmla="val 930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2436" y="2066687"/>
            <a:ext cx="91440" cy="1179790"/>
          </a:xfrm>
          <a:prstGeom prst="roundRect">
            <a:avLst>
              <a:gd name="adj" fmla="val 32292"/>
            </a:avLst>
          </a:prstGeom>
          <a:solidFill>
            <a:srgbClr val="3E2513"/>
          </a:solidFill>
          <a:ln/>
        </p:spPr>
      </p:sp>
      <p:sp>
        <p:nvSpPr>
          <p:cNvPr id="6" name="Text 3"/>
          <p:cNvSpPr/>
          <p:nvPr/>
        </p:nvSpPr>
        <p:spPr>
          <a:xfrm>
            <a:off x="6463546" y="2286357"/>
            <a:ext cx="3911798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Определение Цели и Аудитории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63546" y="2712006"/>
            <a:ext cx="725828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Для кого мы работаем и какое решение должен поддержать анализ?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75296" y="3443288"/>
            <a:ext cx="7766209" cy="1179790"/>
          </a:xfrm>
          <a:prstGeom prst="roundRect">
            <a:avLst>
              <a:gd name="adj" fmla="val 930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52436" y="3443288"/>
            <a:ext cx="91440" cy="1179790"/>
          </a:xfrm>
          <a:prstGeom prst="roundRect">
            <a:avLst>
              <a:gd name="adj" fmla="val 32292"/>
            </a:avLst>
          </a:prstGeom>
          <a:solidFill>
            <a:srgbClr val="3E2513"/>
          </a:solidFill>
          <a:ln/>
        </p:spPr>
      </p:sp>
      <p:sp>
        <p:nvSpPr>
          <p:cNvPr id="10" name="Text 7"/>
          <p:cNvSpPr/>
          <p:nvPr/>
        </p:nvSpPr>
        <p:spPr>
          <a:xfrm>
            <a:off x="6463546" y="3662958"/>
            <a:ext cx="3028474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Формулировка Вопросов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463546" y="4088606"/>
            <a:ext cx="725828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Разработка ключевых исследовательских вопросов.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75296" y="4819888"/>
            <a:ext cx="7766209" cy="1179790"/>
          </a:xfrm>
          <a:prstGeom prst="roundRect">
            <a:avLst>
              <a:gd name="adj" fmla="val 930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52436" y="4819888"/>
            <a:ext cx="91440" cy="1179790"/>
          </a:xfrm>
          <a:prstGeom prst="roundRect">
            <a:avLst>
              <a:gd name="adj" fmla="val 32292"/>
            </a:avLst>
          </a:prstGeom>
          <a:solidFill>
            <a:srgbClr val="3E2513"/>
          </a:solidFill>
          <a:ln/>
        </p:spPr>
      </p:sp>
      <p:sp>
        <p:nvSpPr>
          <p:cNvPr id="14" name="Text 11"/>
          <p:cNvSpPr/>
          <p:nvPr/>
        </p:nvSpPr>
        <p:spPr>
          <a:xfrm>
            <a:off x="6463546" y="5039558"/>
            <a:ext cx="2555677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Структура Документа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463546" y="5465207"/>
            <a:ext cx="725828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Введение, методология, анализ, выводы, рекомендации, приложения.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75296" y="6196489"/>
            <a:ext cx="7766209" cy="1494592"/>
          </a:xfrm>
          <a:prstGeom prst="roundRect">
            <a:avLst>
              <a:gd name="adj" fmla="val 7342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152436" y="6196489"/>
            <a:ext cx="91440" cy="1494592"/>
          </a:xfrm>
          <a:prstGeom prst="roundRect">
            <a:avLst>
              <a:gd name="adj" fmla="val 32292"/>
            </a:avLst>
          </a:prstGeom>
          <a:solidFill>
            <a:srgbClr val="3E2513"/>
          </a:solidFill>
          <a:ln/>
        </p:spPr>
      </p:sp>
      <p:sp>
        <p:nvSpPr>
          <p:cNvPr id="18" name="Text 15"/>
          <p:cNvSpPr/>
          <p:nvPr/>
        </p:nvSpPr>
        <p:spPr>
          <a:xfrm>
            <a:off x="6463546" y="6416159"/>
            <a:ext cx="2552581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Источники и Методы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463546" y="6841808"/>
            <a:ext cx="7258288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Выбор надежных источников информации и адекватных методов анализа.</a:t>
            </a:r>
            <a:endParaRPr lang="en-US" sz="155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9780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Этап 2: Сбор Информации и Анализ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Это сердцевина аналитической работы. Мы собираем и тщательно верифицируем данные из первичных и вторичных источников, после чего подвергаем их систематизации и глубокой переработке.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01308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Используя такие инструменты, как SWOT- или PEST-анализ, мы выявляем закономерности, тренды и причинно-следственные связи. Главная задача — не просто описать цифры, а интерпретировать их, переходя от фактов к смыслам и инсайтам.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2098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Инструменты Анализа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36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SWOT-анализ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4110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Сильные и слабые стороны, возможности и угрозы.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552" y="2308262"/>
            <a:ext cx="4564975" cy="45649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6822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PEST-анализ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172658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Политические, экономические, социальные, технологические факторы.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551" y="2308261"/>
            <a:ext cx="4564975" cy="4564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62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Трендовый Анализ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6678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Выявление закономерностей и направлений развития.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3521" y="2300218"/>
            <a:ext cx="4564975" cy="456497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93790" y="5139095"/>
            <a:ext cx="389870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Причинно-следственные Связи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983843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Понимание взаимосвязей между факторами.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3550" y="2316304"/>
            <a:ext cx="4564975" cy="4564975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2234" y="2682240"/>
            <a:ext cx="1091380" cy="1091380"/>
          </a:xfrm>
          <a:prstGeom prst="rect">
            <a:avLst/>
          </a:prstGeom>
        </p:spPr>
      </p:pic>
      <p:pic>
        <p:nvPicPr>
          <p:cNvPr id="20" name="Рисунок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36470" y="3036570"/>
            <a:ext cx="1107791" cy="1107791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46380" y="5185500"/>
            <a:ext cx="1217254" cy="121725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76475" y="4889361"/>
            <a:ext cx="1089243" cy="1089243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5069" y="613529"/>
            <a:ext cx="7586663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Этап 3: Написание и Оформление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5069" y="2337911"/>
            <a:ext cx="3682127" cy="2883813"/>
          </a:xfrm>
          <a:prstGeom prst="roundRect">
            <a:avLst>
              <a:gd name="adj" fmla="val 1157"/>
            </a:avLst>
          </a:prstGeom>
          <a:solidFill>
            <a:srgbClr val="F9F7F7"/>
          </a:solidFill>
          <a:ln/>
        </p:spPr>
      </p:sp>
      <p:sp>
        <p:nvSpPr>
          <p:cNvPr id="5" name="Shape 2"/>
          <p:cNvSpPr/>
          <p:nvPr/>
        </p:nvSpPr>
        <p:spPr>
          <a:xfrm>
            <a:off x="6487478" y="2560320"/>
            <a:ext cx="667464" cy="667464"/>
          </a:xfrm>
          <a:prstGeom prst="roundRect">
            <a:avLst>
              <a:gd name="adj" fmla="val 13698245"/>
            </a:avLst>
          </a:prstGeom>
          <a:solidFill>
            <a:srgbClr val="3E2513"/>
          </a:solidFill>
          <a:ln/>
        </p:spPr>
      </p:sp>
      <p:sp>
        <p:nvSpPr>
          <p:cNvPr id="6" name="Text 3"/>
          <p:cNvSpPr/>
          <p:nvPr/>
        </p:nvSpPr>
        <p:spPr>
          <a:xfrm>
            <a:off x="6487478" y="3450193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Четкий Язык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487478" y="3931325"/>
            <a:ext cx="3237309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Лаконичность, каждый тезис подкреплен доказательствами.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69604" y="2337911"/>
            <a:ext cx="3682127" cy="2883813"/>
          </a:xfrm>
          <a:prstGeom prst="roundRect">
            <a:avLst>
              <a:gd name="adj" fmla="val 1157"/>
            </a:avLst>
          </a:prstGeom>
          <a:solidFill>
            <a:srgbClr val="F9F7F7"/>
          </a:solidFill>
          <a:ln/>
        </p:spPr>
      </p:sp>
      <p:sp>
        <p:nvSpPr>
          <p:cNvPr id="9" name="Shape 6"/>
          <p:cNvSpPr/>
          <p:nvPr/>
        </p:nvSpPr>
        <p:spPr>
          <a:xfrm>
            <a:off x="10392013" y="2560320"/>
            <a:ext cx="667464" cy="667464"/>
          </a:xfrm>
          <a:prstGeom prst="roundRect">
            <a:avLst>
              <a:gd name="adj" fmla="val 13698245"/>
            </a:avLst>
          </a:prstGeom>
          <a:solidFill>
            <a:srgbClr val="3E2513"/>
          </a:solidFill>
          <a:ln/>
        </p:spPr>
      </p:sp>
      <p:sp>
        <p:nvSpPr>
          <p:cNvPr id="10" name="Text 7"/>
          <p:cNvSpPr/>
          <p:nvPr/>
        </p:nvSpPr>
        <p:spPr>
          <a:xfrm>
            <a:off x="10392013" y="3450193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Логичная Структура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392013" y="3931325"/>
            <a:ext cx="3237309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Ведет читателя от проблемы к решению.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65069" y="5444133"/>
            <a:ext cx="7586663" cy="2171819"/>
          </a:xfrm>
          <a:prstGeom prst="roundRect">
            <a:avLst>
              <a:gd name="adj" fmla="val 1537"/>
            </a:avLst>
          </a:prstGeom>
          <a:solidFill>
            <a:srgbClr val="F9F7F7"/>
          </a:solidFill>
          <a:ln/>
        </p:spPr>
      </p:sp>
      <p:sp>
        <p:nvSpPr>
          <p:cNvPr id="13" name="Shape 10"/>
          <p:cNvSpPr/>
          <p:nvPr/>
        </p:nvSpPr>
        <p:spPr>
          <a:xfrm>
            <a:off x="6487478" y="5666542"/>
            <a:ext cx="667464" cy="667464"/>
          </a:xfrm>
          <a:prstGeom prst="roundRect">
            <a:avLst>
              <a:gd name="adj" fmla="val 13698245"/>
            </a:avLst>
          </a:prstGeom>
          <a:solidFill>
            <a:srgbClr val="3E2513"/>
          </a:solidFill>
          <a:ln/>
        </p:spPr>
      </p:sp>
      <p:sp>
        <p:nvSpPr>
          <p:cNvPr id="14" name="Text 11"/>
          <p:cNvSpPr/>
          <p:nvPr/>
        </p:nvSpPr>
        <p:spPr>
          <a:xfrm>
            <a:off x="6487478" y="6556415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Визуализация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487478" y="7037546"/>
            <a:ext cx="7141845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Графики, диаграммы, таблицы для наглядности.</a:t>
            </a:r>
            <a:endParaRPr lang="en-US" sz="175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203" y="2630448"/>
            <a:ext cx="486013" cy="486013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203" y="5737176"/>
            <a:ext cx="472023" cy="472023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4527" y="2650093"/>
            <a:ext cx="442436" cy="442436"/>
          </a:xfrm>
          <a:prstGeom prst="rect">
            <a:avLst/>
          </a:prstGeom>
        </p:spPr>
      </p:pic>
      <p:sp>
        <p:nvSpPr>
          <p:cNvPr id="20" name="Прямоугольник 19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5011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Этап 4: Защита и Презентация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Это отдельный этап, требующий специальной подготовки. Адаптируйте материал, создав яркую, сфокусированную выжимку главных идей.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343840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Презентация строится по принципам сторителлинга: четкая драматургия, одна ключевая мысль на слайд, минимум текста, максимум графики.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473118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Необходимо продумать речь, возможные вопросы и провести репетицию.</a:t>
            </a:r>
            <a:endParaRPr lang="en-US" sz="175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250" y="526137"/>
            <a:ext cx="5269825" cy="597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Критерии Успешности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69250" y="1506022"/>
            <a:ext cx="1329095" cy="1101804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1199317" y="1888808"/>
            <a:ext cx="26884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189559" y="1697236"/>
            <a:ext cx="3061573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Мастерство Презентатора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2189559" y="2110740"/>
            <a:ext cx="5413534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Уверенность, владение темой, умение вести дискуссию.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2093952" y="2598301"/>
            <a:ext cx="11771590" cy="11430"/>
          </a:xfrm>
          <a:prstGeom prst="roundRect">
            <a:avLst>
              <a:gd name="adj" fmla="val 250966"/>
            </a:avLst>
          </a:prstGeom>
          <a:solidFill>
            <a:srgbClr val="D8D4D4"/>
          </a:solidFill>
          <a:ln/>
        </p:spPr>
      </p:sp>
      <p:sp>
        <p:nvSpPr>
          <p:cNvPr id="8" name="Shape 6"/>
          <p:cNvSpPr/>
          <p:nvPr/>
        </p:nvSpPr>
        <p:spPr>
          <a:xfrm>
            <a:off x="669250" y="2703433"/>
            <a:ext cx="2658308" cy="1101804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9" name="Text 7"/>
          <p:cNvSpPr/>
          <p:nvPr/>
        </p:nvSpPr>
        <p:spPr>
          <a:xfrm>
            <a:off x="1863923" y="3086219"/>
            <a:ext cx="26884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3518773" y="2894648"/>
            <a:ext cx="2571512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Качество Материалов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3518773" y="3308152"/>
            <a:ext cx="412765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Профессиональный дизайн и наглядность.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3423166" y="3795713"/>
            <a:ext cx="10442377" cy="11430"/>
          </a:xfrm>
          <a:prstGeom prst="roundRect">
            <a:avLst>
              <a:gd name="adj" fmla="val 250966"/>
            </a:avLst>
          </a:prstGeom>
          <a:solidFill>
            <a:srgbClr val="D8D4D4"/>
          </a:solidFill>
          <a:ln/>
        </p:spPr>
      </p:sp>
      <p:sp>
        <p:nvSpPr>
          <p:cNvPr id="13" name="Shape 11"/>
          <p:cNvSpPr/>
          <p:nvPr/>
        </p:nvSpPr>
        <p:spPr>
          <a:xfrm>
            <a:off x="669250" y="3900845"/>
            <a:ext cx="3987522" cy="1101804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4" name="Text 12"/>
          <p:cNvSpPr/>
          <p:nvPr/>
        </p:nvSpPr>
        <p:spPr>
          <a:xfrm>
            <a:off x="2528530" y="4283631"/>
            <a:ext cx="26884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4847987" y="4092059"/>
            <a:ext cx="3000970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Логика и Убедительность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4847987" y="4505563"/>
            <a:ext cx="359163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Изложение в тексте и устной защите.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4752380" y="4993124"/>
            <a:ext cx="9113163" cy="11430"/>
          </a:xfrm>
          <a:prstGeom prst="roundRect">
            <a:avLst>
              <a:gd name="adj" fmla="val 250966"/>
            </a:avLst>
          </a:prstGeom>
          <a:solidFill>
            <a:srgbClr val="D8D4D4"/>
          </a:solidFill>
          <a:ln/>
        </p:spPr>
      </p:sp>
      <p:sp>
        <p:nvSpPr>
          <p:cNvPr id="18" name="Shape 16"/>
          <p:cNvSpPr/>
          <p:nvPr/>
        </p:nvSpPr>
        <p:spPr>
          <a:xfrm>
            <a:off x="669250" y="5098256"/>
            <a:ext cx="5316736" cy="1101804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9" name="Text 17"/>
          <p:cNvSpPr/>
          <p:nvPr/>
        </p:nvSpPr>
        <p:spPr>
          <a:xfrm>
            <a:off x="3193137" y="5481042"/>
            <a:ext cx="26884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6177201" y="5289471"/>
            <a:ext cx="2810351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Практическая Ценность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6177201" y="5702975"/>
            <a:ext cx="4614267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Реалистичность и конкретность рекомендаций.</a:t>
            </a:r>
            <a:endParaRPr lang="en-US" sz="1500" dirty="0"/>
          </a:p>
        </p:txBody>
      </p:sp>
      <p:sp>
        <p:nvSpPr>
          <p:cNvPr id="22" name="Shape 20"/>
          <p:cNvSpPr/>
          <p:nvPr/>
        </p:nvSpPr>
        <p:spPr>
          <a:xfrm>
            <a:off x="6081593" y="6190536"/>
            <a:ext cx="7783949" cy="11430"/>
          </a:xfrm>
          <a:prstGeom prst="roundRect">
            <a:avLst>
              <a:gd name="adj" fmla="val 250966"/>
            </a:avLst>
          </a:prstGeom>
          <a:solidFill>
            <a:srgbClr val="D8D4D4"/>
          </a:solidFill>
          <a:ln/>
        </p:spPr>
      </p:sp>
      <p:sp>
        <p:nvSpPr>
          <p:cNvPr id="23" name="Shape 21"/>
          <p:cNvSpPr/>
          <p:nvPr/>
        </p:nvSpPr>
        <p:spPr>
          <a:xfrm>
            <a:off x="669250" y="6295668"/>
            <a:ext cx="6645950" cy="1407676"/>
          </a:xfrm>
          <a:prstGeom prst="roundRect">
            <a:avLst>
              <a:gd name="adj" fmla="val 2038"/>
            </a:avLst>
          </a:prstGeom>
          <a:solidFill>
            <a:srgbClr val="F9F7F7"/>
          </a:solidFill>
          <a:ln/>
        </p:spPr>
      </p:sp>
      <p:sp>
        <p:nvSpPr>
          <p:cNvPr id="24" name="Text 22"/>
          <p:cNvSpPr/>
          <p:nvPr/>
        </p:nvSpPr>
        <p:spPr>
          <a:xfrm>
            <a:off x="3857744" y="6831449"/>
            <a:ext cx="26884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5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7506414" y="6486882"/>
            <a:ext cx="239041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Глубина Анализа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7506414" y="6900386"/>
            <a:ext cx="6263521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Проработанность, корректные методологии, достоверность данных.</a:t>
            </a:r>
            <a:endParaRPr lang="en-US" sz="1500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80654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Ключевые Принципы Успеха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272659" y="2801898"/>
            <a:ext cx="37599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Ориентация на Аудиторию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97628" y="2393156"/>
            <a:ext cx="34072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Практический Результат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051256" y="4028242"/>
            <a:ext cx="30097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Строгая Методология</a:t>
            </a:r>
            <a:endParaRPr lang="en-US" sz="2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597628" y="5663327"/>
            <a:ext cx="31867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Ясность и Наглядность</a:t>
            </a:r>
            <a:endParaRPr lang="en-US" sz="2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97418" y="52544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Уверенная Защита</a:t>
            </a:r>
            <a:endParaRPr lang="en-US" sz="22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Соблюдение этих принципов превращает аналитический обзор из формального отчета в мощный инструмент влияния и управления.</a:t>
            </a:r>
            <a:endParaRPr lang="en-US" sz="175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2875172" y="7777655"/>
            <a:ext cx="1650125" cy="33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381</Words>
  <Application>Microsoft Office PowerPoint</Application>
  <PresentationFormat>Произвольный</PresentationFormat>
  <Paragraphs>65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Source Serif 4</vt:lpstr>
      <vt:lpstr>Platypi Medium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Shamik</dc:creator>
  <cp:lastModifiedBy>Рамиль Саткалиев</cp:lastModifiedBy>
  <cp:revision>3</cp:revision>
  <dcterms:created xsi:type="dcterms:W3CDTF">2025-12-16T14:05:38Z</dcterms:created>
  <dcterms:modified xsi:type="dcterms:W3CDTF">2025-12-24T17:40:30Z</dcterms:modified>
</cp:coreProperties>
</file>